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6D8C-6F8C-4A13-B12F-E0684A119DE6}" type="datetimeFigureOut">
              <a:rPr lang="sk-SK" smtClean="0"/>
              <a:pPr/>
              <a:t>1. 4. 2014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2F667A0-821E-466E-8317-25BAC3D1C6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6D8C-6F8C-4A13-B12F-E0684A119DE6}" type="datetimeFigureOut">
              <a:rPr lang="sk-SK" smtClean="0"/>
              <a:pPr/>
              <a:t>1. 4. 2014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67A0-821E-466E-8317-25BAC3D1C6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6D8C-6F8C-4A13-B12F-E0684A119DE6}" type="datetimeFigureOut">
              <a:rPr lang="sk-SK" smtClean="0"/>
              <a:pPr/>
              <a:t>1. 4. 2014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67A0-821E-466E-8317-25BAC3D1C6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6D8C-6F8C-4A13-B12F-E0684A119DE6}" type="datetimeFigureOut">
              <a:rPr lang="sk-SK" smtClean="0"/>
              <a:pPr/>
              <a:t>1. 4. 2014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67A0-821E-466E-8317-25BAC3D1C6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6D8C-6F8C-4A13-B12F-E0684A119DE6}" type="datetimeFigureOut">
              <a:rPr lang="sk-SK" smtClean="0"/>
              <a:pPr/>
              <a:t>1. 4. 2014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F667A0-821E-466E-8317-25BAC3D1C6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6D8C-6F8C-4A13-B12F-E0684A119DE6}" type="datetimeFigureOut">
              <a:rPr lang="sk-SK" smtClean="0"/>
              <a:pPr/>
              <a:t>1. 4. 2014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67A0-821E-466E-8317-25BAC3D1C6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6D8C-6F8C-4A13-B12F-E0684A119DE6}" type="datetimeFigureOut">
              <a:rPr lang="sk-SK" smtClean="0"/>
              <a:pPr/>
              <a:t>1. 4. 2014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67A0-821E-466E-8317-25BAC3D1C6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6D8C-6F8C-4A13-B12F-E0684A119DE6}" type="datetimeFigureOut">
              <a:rPr lang="sk-SK" smtClean="0"/>
              <a:pPr/>
              <a:t>1. 4. 2014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67A0-821E-466E-8317-25BAC3D1C6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6D8C-6F8C-4A13-B12F-E0684A119DE6}" type="datetimeFigureOut">
              <a:rPr lang="sk-SK" smtClean="0"/>
              <a:pPr/>
              <a:t>1. 4. 2014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67A0-821E-466E-8317-25BAC3D1C66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6D8C-6F8C-4A13-B12F-E0684A119DE6}" type="datetimeFigureOut">
              <a:rPr lang="sk-SK" smtClean="0"/>
              <a:pPr/>
              <a:t>1. 4. 2014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67A0-821E-466E-8317-25BAC3D1C6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6D8C-6F8C-4A13-B12F-E0684A119DE6}" type="datetimeFigureOut">
              <a:rPr lang="sk-SK" smtClean="0"/>
              <a:pPr/>
              <a:t>1. 4. 2014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F667A0-821E-466E-8317-25BAC3D1C66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166D8C-6F8C-4A13-B12F-E0684A119DE6}" type="datetimeFigureOut">
              <a:rPr lang="sk-SK" smtClean="0"/>
              <a:pPr/>
              <a:t>1. 4. 2014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2F667A0-821E-466E-8317-25BAC3D1C66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://planetavedomosti.iedu.sk/page.php/resources/view_all?id=bunkove_dychanie_dychacie_povrchy_a_vyparovanie_kompromis_na_susi_pluca_vzdusnice_plucne_vacky_vo_vode_ziabre_plyn_rastl_t_page1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etavedomosti.iedu.sk/page.php/resources/view_all?id=bunkove_dychanie_dychacie_povrchy_a_vyparovanie_kompromis_na_susi_pluca_vzdusnice_plucne_vacky_vo_vode_ziabre_plyn_rastl_t_page6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netavedomosti.iedu.sk/page.php/resources/view_all?id=bunkove_dychanie_dychacie_povrchy_a_vyparovanie_kompromis_na_susi_pluca_vzdusnice_plucne_vacky_vo_vode_ziabre_plyn_rastl_t_page1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avedomosti.iedu.sk/page.php/resources/view_all?id=bunkove_dychanie_dychacie_povrchy_a_vyparovanie_kompromis_na_susi_pluca_vzdusnice_plucne_vacky_vo_vode_ziabre_plyn_rastl_t_page25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polovnictvo.pluska.sk/polovnictvo-a-rybarstvo/polovnik/z-lesov-poli-a-luk/2009/bystre-plazy.html" TargetMode="External"/><Relationship Id="rId3" Type="http://schemas.openxmlformats.org/officeDocument/2006/relationships/hyperlink" Target="http://pauzicka.zoznam.sk/obrazky/obrazky-zvierat/hmyz-7" TargetMode="External"/><Relationship Id="rId7" Type="http://schemas.openxmlformats.org/officeDocument/2006/relationships/hyperlink" Target="http://www.kiwimelony.estranky.sk/fotoalbum/zvierata/exoticke-zvierata/delfin.jpg.html" TargetMode="External"/><Relationship Id="rId2" Type="http://schemas.openxmlformats.org/officeDocument/2006/relationships/hyperlink" Target="http://www.tapetyzdarma.okamzite.eu/zvirata-hmyz-strana-1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ngy.estranky.sk/fotoalbum/lesne-cicavce/fotografie-lesnych-cicavcov/vrkuk.jpg.html" TargetMode="External"/><Relationship Id="rId5" Type="http://schemas.openxmlformats.org/officeDocument/2006/relationships/hyperlink" Target="http://www.peterephoto.estranky.sk/fotoalbum/1-cicavce---mammals/kralik-divy--rabbit/img_5087.html" TargetMode="External"/><Relationship Id="rId10" Type="http://schemas.openxmlformats.org/officeDocument/2006/relationships/hyperlink" Target="http://www.zadania-seminarky.sk/rocnikova-praca/plazy/1035" TargetMode="External"/><Relationship Id="rId4" Type="http://schemas.openxmlformats.org/officeDocument/2006/relationships/hyperlink" Target="http://tech.sme.sk/c/4109387/sprava-o-stave-cicavcov.html" TargetMode="External"/><Relationship Id="rId9" Type="http://schemas.openxmlformats.org/officeDocument/2006/relationships/hyperlink" Target="http://www.wildmadagascar.org/slovak/kids/13-wildlife-reptiles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az-europe.eu/sk/zvierata/302-konik-obycajny/g" TargetMode="External"/><Relationship Id="rId13" Type="http://schemas.openxmlformats.org/officeDocument/2006/relationships/hyperlink" Target="http://ztycoon.webgarden.cz/rubriky/produkty/european-expeditions/zvierata" TargetMode="External"/><Relationship Id="rId3" Type="http://schemas.openxmlformats.org/officeDocument/2006/relationships/hyperlink" Target="http://www.zoobojnice.sk/zaujimavost/pomce-%E2%80%93-anjelske-ryby-mori" TargetMode="External"/><Relationship Id="rId7" Type="http://schemas.openxmlformats.org/officeDocument/2006/relationships/hyperlink" Target="http://edu-mikulas6.webnode.sk/biologia-3-rocnik/zoologia-bezstavovcov/clankonozce-arthropoda/" TargetMode="External"/><Relationship Id="rId12" Type="http://schemas.openxmlformats.org/officeDocument/2006/relationships/hyperlink" Target="http://www.nahuby.sk/obrazok_detail.php?obrazok_id=61636" TargetMode="External"/><Relationship Id="rId2" Type="http://schemas.openxmlformats.org/officeDocument/2006/relationships/hyperlink" Target="http://flog.pravda.sk/sixiho-flog.flog?foto=2213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pedia.sk/?cat=zivocichy&amp;file=dychacia" TargetMode="External"/><Relationship Id="rId11" Type="http://schemas.openxmlformats.org/officeDocument/2006/relationships/hyperlink" Target="http://ucsabiologiu.sengym-moodle.sk/ryby/dychanie.html" TargetMode="External"/><Relationship Id="rId5" Type="http://schemas.openxmlformats.org/officeDocument/2006/relationships/hyperlink" Target="http://www.oskole.sk/?id_cat=15&amp;clanok=9863" TargetMode="External"/><Relationship Id="rId10" Type="http://schemas.openxmlformats.org/officeDocument/2006/relationships/hyperlink" Target="http://az-europe.eu/sk/zvierata/294-potapnik-obrubeny/g" TargetMode="External"/><Relationship Id="rId4" Type="http://schemas.openxmlformats.org/officeDocument/2006/relationships/hyperlink" Target="http://www.glogster.com/martinfursten1a/drsnokozce-zraloky/g-6ktkpre7lgdclf9voo8saa0" TargetMode="External"/><Relationship Id="rId9" Type="http://schemas.openxmlformats.org/officeDocument/2006/relationships/hyperlink" Target="http://az-europe.eu/sk/zvierata/3-lienka-sedembodkova/g" TargetMode="External"/><Relationship Id="rId14" Type="http://schemas.openxmlformats.org/officeDocument/2006/relationships/hyperlink" Target="http://pokec.azet.sk/lucky52853/fotoalbumy/moje-pavukovce-d/ft-305204682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planetavedomosti.iedu.sk/page.php/resources/view_all?id=bunkove_dychanie_dychacie_povrchy_a_vyparovanie_kompromis_na_susi_pluca_vzdusnice_plucne_vacky_vo_vode_ziabre_plyn_rastl_t_page22" TargetMode="External"/><Relationship Id="rId3" Type="http://schemas.openxmlformats.org/officeDocument/2006/relationships/hyperlink" Target="http://fotky.sme.sk/fotka/178469/pes" TargetMode="External"/><Relationship Id="rId7" Type="http://schemas.openxmlformats.org/officeDocument/2006/relationships/hyperlink" Target="http://planetavedomosti.iedu.sk/page.php/resources/view_all?id=bunkove_dychanie_dychacie_povrchy_a_vyparovanie_kompromis_na_susi_pluca_vzdusnice_plucne_vacky_vo_vode_ziabre_plyn_rastl_t_page25" TargetMode="External"/><Relationship Id="rId2" Type="http://schemas.openxmlformats.org/officeDocument/2006/relationships/hyperlink" Target="http://www.biopedia.sk/?cat=zivocichy&amp;file=dychac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etavedomosti.iedu.sk/page.php/resources/view_all?id=bunkove_dychanie_dychacie_povrchy_a_vyparovanie_kompromis_na_susi_pluca_vzdusnice_plucne_vacky_vo_vode_ziabre_plyn_rastl_t_page17" TargetMode="External"/><Relationship Id="rId5" Type="http://schemas.openxmlformats.org/officeDocument/2006/relationships/hyperlink" Target="http://planetavedomosti.iedu.sk/page.php/resources/view_all?id=bunkove_dychanie_dychacie_povrchy_a_vyparovanie_kompromis_na_susi_pluca_vzdusnice_plucne_vacky_vo_vode_ziabre_plyn_rastl_t_page6" TargetMode="External"/><Relationship Id="rId4" Type="http://schemas.openxmlformats.org/officeDocument/2006/relationships/hyperlink" Target="http://planetavedomosti.iedu.sk/page.php/resources/view_all?id=bunkove_dychanie_dychacie_povrchy_a_vyparovanie_kompromis_na_susi_pluca_vzdusnice_plucne_vacky_vo_vode_ziabre_plyn_rastl_t_page1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(metabolické procesy živočíchov)</a:t>
            </a:r>
            <a:endParaRPr lang="sk-SK" sz="32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Dýchanie živočíchov</a:t>
            </a:r>
            <a:endParaRPr lang="sk-SK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iles.edu-mikulas6.webnode.sk/200008060-598d95b823/vzdu%C5%A1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452319" cy="2358944"/>
          </a:xfrm>
          <a:prstGeom prst="rect">
            <a:avLst/>
          </a:prstGeom>
          <a:noFill/>
        </p:spPr>
      </p:pic>
      <p:pic>
        <p:nvPicPr>
          <p:cNvPr id="22532" name="Picture 4" descr="http://data.az-europe.eu/data/albumy/ZVER/5000/596/MAIN/profile.jpg?11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976331" cy="2232248"/>
          </a:xfrm>
          <a:prstGeom prst="rect">
            <a:avLst/>
          </a:prstGeom>
          <a:noFill/>
        </p:spPr>
      </p:pic>
      <p:pic>
        <p:nvPicPr>
          <p:cNvPr id="22534" name="Picture 6" descr="http://data.az-europe.eu/data/albumy/ZVER/5000/2/MAIN/profile.jpg?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340768"/>
            <a:ext cx="2808312" cy="2106234"/>
          </a:xfrm>
          <a:prstGeom prst="rect">
            <a:avLst/>
          </a:prstGeom>
          <a:noFill/>
        </p:spPr>
      </p:pic>
      <p:pic>
        <p:nvPicPr>
          <p:cNvPr id="22536" name="Picture 8" descr="http://www.festanca.sk/2010rok/sk/getfile.php?d=L2Zlc3RhbmNhL2ZvdGt5L2JhZGVu&amp;f=skater_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3706609" cy="2088232"/>
          </a:xfrm>
          <a:prstGeom prst="rect">
            <a:avLst/>
          </a:prstGeom>
          <a:noFill/>
        </p:spPr>
      </p:pic>
      <p:pic>
        <p:nvPicPr>
          <p:cNvPr id="22538" name="Picture 10" descr="http://data.az-europe.eu/data/albumy/ZVER/5000/580/MAIN/profile.jpg?11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717032"/>
            <a:ext cx="3352800" cy="251460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3563888" y="54868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>
                <a:solidFill>
                  <a:srgbClr val="C00000"/>
                </a:solidFill>
              </a:rPr>
              <a:t>Vzdušnicovce</a:t>
            </a:r>
            <a:r>
              <a:rPr lang="sk-SK" b="1" dirty="0" smtClean="0">
                <a:solidFill>
                  <a:srgbClr val="C00000"/>
                </a:solidFill>
              </a:rPr>
              <a:t> 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55576" y="335699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0070C0"/>
                </a:solidFill>
              </a:rPr>
              <a:t>Vodný hmyz</a:t>
            </a:r>
            <a:endParaRPr lang="sk-SK" sz="2800" b="1" dirty="0">
              <a:solidFill>
                <a:srgbClr val="0070C0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23528" y="6237312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dirty="0" smtClean="0"/>
              <a:t>http://</a:t>
            </a:r>
            <a:r>
              <a:rPr lang="sk-SK" sz="1100" dirty="0" smtClean="0">
                <a:hlinkClick r:id="rId7"/>
              </a:rPr>
              <a:t>planetavedomosti.iedu.sk/page.php/resources/view_all?id=bunkove_dychanie_dychacie_povrchy_a_vyparovanie_kompromis_na_susi_pluca_vzdusnice_plucne_vacky_vo_vode_ziabre_plyn_rastl_t_page15</a:t>
            </a:r>
            <a:endParaRPr lang="sk-SK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Žiabrové dýchanie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34064" cy="45720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žiabre vznikajú preliačením pokožky (</a:t>
            </a:r>
            <a:r>
              <a:rPr lang="sk-SK" dirty="0" err="1" smtClean="0"/>
              <a:t>ektodermálny</a:t>
            </a:r>
            <a:r>
              <a:rPr lang="sk-SK" dirty="0" smtClean="0"/>
              <a:t> pôvod)</a:t>
            </a:r>
          </a:p>
          <a:p>
            <a:r>
              <a:rPr lang="sk-SK" dirty="0" smtClean="0"/>
              <a:t>rôzny tvar</a:t>
            </a:r>
          </a:p>
          <a:p>
            <a:r>
              <a:rPr lang="sk-SK" dirty="0" smtClean="0"/>
              <a:t>povrch zväčšený </a:t>
            </a:r>
            <a:r>
              <a:rPr lang="sk-SK" dirty="0" err="1" smtClean="0"/>
              <a:t>zriasnením</a:t>
            </a:r>
            <a:endParaRPr lang="sk-SK" dirty="0" smtClean="0"/>
          </a:p>
          <a:p>
            <a:r>
              <a:rPr lang="sk-SK" dirty="0" smtClean="0"/>
              <a:t>výmena dýchacích plynov medzi organizmom a prostredím</a:t>
            </a:r>
          </a:p>
          <a:p>
            <a:r>
              <a:rPr lang="sk-SK" dirty="0" smtClean="0"/>
              <a:t>stavovce – </a:t>
            </a:r>
            <a:r>
              <a:rPr lang="sk-SK" dirty="0" smtClean="0">
                <a:solidFill>
                  <a:srgbClr val="0070C0"/>
                </a:solidFill>
              </a:rPr>
              <a:t>žiabrové lupienky </a:t>
            </a:r>
          </a:p>
          <a:p>
            <a:pPr>
              <a:buNone/>
            </a:pPr>
            <a:r>
              <a:rPr lang="sk-SK" dirty="0" smtClean="0"/>
              <a:t>na žiabrových oblúkoch</a:t>
            </a:r>
            <a:endParaRPr lang="sk-SK" dirty="0"/>
          </a:p>
        </p:txBody>
      </p:sp>
      <p:pic>
        <p:nvPicPr>
          <p:cNvPr id="23554" name="Picture 2" descr="http://galeria.sengym-moodle.sk/albums/userpics/10001/ziabre_po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724" y="4653136"/>
            <a:ext cx="3601276" cy="2204864"/>
          </a:xfrm>
          <a:prstGeom prst="rect">
            <a:avLst/>
          </a:prstGeom>
          <a:noFill/>
        </p:spPr>
      </p:pic>
      <p:pic>
        <p:nvPicPr>
          <p:cNvPr id="23556" name="Picture 4" descr="http://ucsabiologiu.sengym-moodle.sk/ryby/obrazky/ziabre_m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268760"/>
            <a:ext cx="2090890" cy="1942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772400" cy="5543128"/>
          </a:xfrm>
        </p:spPr>
        <p:txBody>
          <a:bodyPr/>
          <a:lstStyle/>
          <a:p>
            <a:pPr>
              <a:buNone/>
            </a:pPr>
            <a:r>
              <a:rPr lang="sk-SK" sz="3200" b="1" dirty="0" smtClean="0">
                <a:solidFill>
                  <a:srgbClr val="FF0000"/>
                </a:solidFill>
              </a:rPr>
              <a:t>Žiabre: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7030A0"/>
                </a:solidFill>
              </a:rPr>
              <a:t>Vonkajšie </a:t>
            </a:r>
            <a:r>
              <a:rPr lang="sk-SK" dirty="0" smtClean="0"/>
              <a:t>– žubrienky obojživelníkov, jaskyniar v</a:t>
            </a:r>
          </a:p>
          <a:p>
            <a:pPr>
              <a:buNone/>
            </a:pPr>
            <a:r>
              <a:rPr lang="sk-SK" dirty="0" smtClean="0"/>
              <a:t>                      vodný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7030A0"/>
                </a:solidFill>
              </a:rPr>
              <a:t>Vnútorné </a:t>
            </a:r>
            <a:r>
              <a:rPr lang="sk-SK" dirty="0" smtClean="0"/>
              <a:t>– </a:t>
            </a:r>
            <a:r>
              <a:rPr lang="sk-SK" dirty="0" err="1" smtClean="0"/>
              <a:t>drsnokožce</a:t>
            </a:r>
            <a:r>
              <a:rPr lang="sk-SK" dirty="0" smtClean="0"/>
              <a:t>, ryby</a:t>
            </a:r>
          </a:p>
          <a:p>
            <a:pPr>
              <a:buNone/>
            </a:pPr>
            <a:endParaRPr lang="sk-SK" dirty="0" smtClean="0"/>
          </a:p>
        </p:txBody>
      </p:sp>
      <p:pic>
        <p:nvPicPr>
          <p:cNvPr id="24578" name="Picture 2" descr="http://www.nahuby.sk/images/fotosutaz/2007/04/26/jozef_marcincin_61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2304256" cy="1536171"/>
          </a:xfrm>
          <a:prstGeom prst="rect">
            <a:avLst/>
          </a:prstGeom>
          <a:noFill/>
        </p:spPr>
      </p:pic>
      <p:pic>
        <p:nvPicPr>
          <p:cNvPr id="24580" name="Picture 4" descr="http://media1.webgarden.cz/images/media1:510548fdcdae5.png/Olm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2664296" cy="1995105"/>
          </a:xfrm>
          <a:prstGeom prst="rect">
            <a:avLst/>
          </a:prstGeom>
          <a:noFill/>
        </p:spPr>
      </p:pic>
      <p:pic>
        <p:nvPicPr>
          <p:cNvPr id="24582" name="Picture 6" descr="http://fe867b.medialib.glogster.com/martinfursten1a/media/ca/ca56ad8e046317c063208a225ec8aa7756045ae4/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4077072"/>
            <a:ext cx="3130007" cy="1944216"/>
          </a:xfrm>
          <a:prstGeom prst="rect">
            <a:avLst/>
          </a:prstGeom>
          <a:noFill/>
        </p:spPr>
      </p:pic>
      <p:pic>
        <p:nvPicPr>
          <p:cNvPr id="24584" name="Picture 8" descr="http://shson.files.wordpress.com/2011/04/kapor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933056"/>
            <a:ext cx="2737913" cy="2168644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395536" y="6237312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dirty="0" smtClean="0"/>
              <a:t>http://</a:t>
            </a:r>
            <a:r>
              <a:rPr lang="sk-SK" sz="1100" dirty="0" smtClean="0">
                <a:hlinkClick r:id="rId6"/>
              </a:rPr>
              <a:t>planetavedomosti.iedu.sk/page.php/resources/view_all?id=bunkove_dychanie_dychacie_povrchy_a_vyparovanie_kompromis_na_susi_pluca_vzdusnice_plucne_vacky_vo_vode_ziabre_plyn_rastl_t_page6</a:t>
            </a:r>
            <a:endParaRPr lang="sk-SK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Dýchanie pľúcnymi vačkami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r>
              <a:rPr lang="sk-SK" dirty="0" smtClean="0"/>
              <a:t>vznikli zo žiaber brušných končatín</a:t>
            </a:r>
          </a:p>
          <a:p>
            <a:r>
              <a:rPr lang="sk-SK" dirty="0" smtClean="0"/>
              <a:t>rovnobežne usporiadané lamely</a:t>
            </a:r>
          </a:p>
          <a:p>
            <a:r>
              <a:rPr lang="sk-SK" dirty="0" smtClean="0"/>
              <a:t>prispôsobené na dýchanie vzdušného kyslíka</a:t>
            </a:r>
          </a:p>
          <a:p>
            <a:r>
              <a:rPr lang="sk-SK" dirty="0" err="1" smtClean="0">
                <a:solidFill>
                  <a:srgbClr val="0070C0"/>
                </a:solidFill>
              </a:rPr>
              <a:t>hemolymfa</a:t>
            </a:r>
            <a:endParaRPr lang="sk-SK" dirty="0" smtClean="0">
              <a:solidFill>
                <a:srgbClr val="0070C0"/>
              </a:solidFill>
            </a:endParaRPr>
          </a:p>
          <a:p>
            <a:r>
              <a:rPr lang="sk-SK" dirty="0" err="1" smtClean="0"/>
              <a:t>pavúkovce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25602" name="Picture 2" descr="http://files.edu-mikulas6.webnode.sk/200008040-b10deb301d/p%C4%BE%C3%BAcne%20va%C4%8D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429000"/>
            <a:ext cx="3085124" cy="2315269"/>
          </a:xfrm>
          <a:prstGeom prst="rect">
            <a:avLst/>
          </a:prstGeom>
          <a:noFill/>
        </p:spPr>
      </p:pic>
      <p:pic>
        <p:nvPicPr>
          <p:cNvPr id="25604" name="Picture 4" descr="http://m3.aimg.sk/fdetail/mf_305204682_83388e7450cc70e42f267da9486c7c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2735627" cy="205172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3779912" y="602128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100" dirty="0" smtClean="0"/>
              <a:t>http://</a:t>
            </a:r>
            <a:r>
              <a:rPr lang="sk-SK" sz="1100" dirty="0" smtClean="0">
                <a:hlinkClick r:id="rId4"/>
              </a:rPr>
              <a:t>planetavedomosti.iedu.sk/page.php/resources/view_all?id=bunkove_dychanie_dychacie_povrchy_a_vyparovanie_kompromis_na_susi_pluca_vzdusnice_plucne_vacky_vo_vode_ziabre_plyn_rastl_t_page17</a:t>
            </a:r>
            <a:endParaRPr lang="sk-SK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Dýchanie pľúcami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r>
              <a:rPr lang="sk-SK" dirty="0" smtClean="0"/>
              <a:t>suchozemské stavovce</a:t>
            </a:r>
          </a:p>
          <a:p>
            <a:r>
              <a:rPr lang="sk-SK" dirty="0" smtClean="0"/>
              <a:t>funkcia – nasýtenie krvi vzdušným kyslíkom</a:t>
            </a:r>
          </a:p>
          <a:p>
            <a:r>
              <a:rPr lang="sk-SK" dirty="0" smtClean="0"/>
              <a:t>z endodermu</a:t>
            </a:r>
          </a:p>
          <a:p>
            <a:r>
              <a:rPr lang="sk-SK" dirty="0" smtClean="0"/>
              <a:t>párový orgán</a:t>
            </a:r>
          </a:p>
          <a:p>
            <a:r>
              <a:rPr lang="sk-SK" dirty="0" smtClean="0"/>
              <a:t>výkonnosť závisí od: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    vnútorného povrchu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    stupňa </a:t>
            </a:r>
            <a:r>
              <a:rPr lang="sk-SK" dirty="0" err="1" smtClean="0"/>
              <a:t>prekrvenosti</a:t>
            </a:r>
            <a:endParaRPr lang="sk-SK" dirty="0" smtClean="0"/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    spôsobu dýchania</a:t>
            </a:r>
            <a:endParaRPr lang="sk-SK" dirty="0"/>
          </a:p>
        </p:txBody>
      </p:sp>
      <p:pic>
        <p:nvPicPr>
          <p:cNvPr id="26626" name="Picture 2" descr="http://www.znanje.org/i/i21/01iv06/01iv0601/plu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140968"/>
            <a:ext cx="3449960" cy="344996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395536" y="602128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100" dirty="0" smtClean="0"/>
              <a:t>http://</a:t>
            </a:r>
            <a:r>
              <a:rPr lang="sk-SK" sz="1100" dirty="0" smtClean="0">
                <a:hlinkClick r:id="rId3"/>
              </a:rPr>
              <a:t>planetavedomosti.iedu.sk/page.php/resources/view_all?id=bunkove_dychanie_dychacie_povrchy_a_vyparovanie_kompromis_na_susi_pluca_vzdusnice_plucne_vacky_vo_vode_ziabre_plyn_rastl_t_page25</a:t>
            </a:r>
            <a:endParaRPr lang="sk-SK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Pľúca obojživelníkov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753944" cy="4572000"/>
          </a:xfrm>
        </p:spPr>
        <p:txBody>
          <a:bodyPr/>
          <a:lstStyle/>
          <a:p>
            <a:pPr>
              <a:buNone/>
            </a:pPr>
            <a:endParaRPr lang="sk-SK" dirty="0" smtClean="0"/>
          </a:p>
          <a:p>
            <a:r>
              <a:rPr lang="sk-SK" dirty="0" smtClean="0"/>
              <a:t>vakovité</a:t>
            </a:r>
          </a:p>
          <a:p>
            <a:r>
              <a:rPr lang="sk-SK" dirty="0" smtClean="0"/>
              <a:t>mloky – </a:t>
            </a:r>
            <a:r>
              <a:rPr lang="sk-SK" dirty="0" smtClean="0">
                <a:solidFill>
                  <a:srgbClr val="0070C0"/>
                </a:solidFill>
              </a:rPr>
              <a:t>hladké</a:t>
            </a:r>
            <a:r>
              <a:rPr lang="sk-SK" dirty="0" smtClean="0"/>
              <a:t>, žaby – </a:t>
            </a:r>
            <a:r>
              <a:rPr lang="sk-SK" dirty="0" smtClean="0">
                <a:solidFill>
                  <a:srgbClr val="0070C0"/>
                </a:solidFill>
              </a:rPr>
              <a:t>zvrásnené</a:t>
            </a:r>
          </a:p>
          <a:p>
            <a:r>
              <a:rPr lang="sk-SK" dirty="0" smtClean="0"/>
              <a:t>O</a:t>
            </a:r>
            <a:r>
              <a:rPr lang="sk-SK" baseline="-25000" dirty="0" smtClean="0"/>
              <a:t>2</a:t>
            </a:r>
            <a:r>
              <a:rPr lang="sk-SK" dirty="0" smtClean="0"/>
              <a:t> získavajú aj pokožkou</a:t>
            </a:r>
          </a:p>
          <a:p>
            <a:r>
              <a:rPr lang="sk-SK" dirty="0" smtClean="0"/>
              <a:t>vzduch prehltávajú – </a:t>
            </a:r>
          </a:p>
          <a:p>
            <a:pPr>
              <a:buNone/>
            </a:pPr>
            <a:r>
              <a:rPr lang="sk-SK" dirty="0" smtClean="0"/>
              <a:t>   nemajú vyvinuté rebrá, hrudný kôš, bránicu</a:t>
            </a:r>
          </a:p>
          <a:p>
            <a:r>
              <a:rPr lang="sk-SK" dirty="0" smtClean="0"/>
              <a:t>O</a:t>
            </a:r>
            <a:r>
              <a:rPr lang="sk-SK" baseline="-25000" dirty="0" smtClean="0"/>
              <a:t>2</a:t>
            </a:r>
            <a:r>
              <a:rPr lang="sk-SK" dirty="0" smtClean="0"/>
              <a:t> sa viaže na </a:t>
            </a:r>
            <a:r>
              <a:rPr lang="sk-SK" dirty="0" smtClean="0">
                <a:solidFill>
                  <a:srgbClr val="FF0000"/>
                </a:solidFill>
              </a:rPr>
              <a:t>hemoglobín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27650" name="Picture 2" descr="http://m1.aimg.sk/tahaky/g_7998_4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4664"/>
            <a:ext cx="2671564" cy="1760805"/>
          </a:xfrm>
          <a:prstGeom prst="rect">
            <a:avLst/>
          </a:prstGeom>
          <a:noFill/>
        </p:spPr>
      </p:pic>
      <p:pic>
        <p:nvPicPr>
          <p:cNvPr id="27652" name="Picture 4" descr="http://upload.wikimedia.org/wikipedia/commons/thumb/e/e0/Kammmolchmaennchen.jpg/260px-Kammmolchmaennc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653136"/>
            <a:ext cx="2476500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Pľúca plazov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r>
              <a:rPr lang="sk-SK" dirty="0" smtClean="0"/>
              <a:t>vakovité (hubové tkanivo)</a:t>
            </a:r>
          </a:p>
          <a:p>
            <a:r>
              <a:rPr lang="sk-SK" dirty="0" smtClean="0">
                <a:solidFill>
                  <a:srgbClr val="0070C0"/>
                </a:solidFill>
              </a:rPr>
              <a:t>priehradky a mechúriky</a:t>
            </a:r>
          </a:p>
          <a:p>
            <a:r>
              <a:rPr lang="sk-SK" dirty="0" smtClean="0"/>
              <a:t>hady – len jedna polovica pľúc, druhá je zakrpatená</a:t>
            </a:r>
            <a:endParaRPr lang="sk-SK" dirty="0"/>
          </a:p>
        </p:txBody>
      </p:sp>
      <p:pic>
        <p:nvPicPr>
          <p:cNvPr id="28674" name="Picture 2" descr="http://images.wildmadagascar.org/pictures/perinet/calumma_parsonii000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2987824" cy="2292476"/>
          </a:xfrm>
          <a:prstGeom prst="rect">
            <a:avLst/>
          </a:prstGeom>
          <a:noFill/>
        </p:spPr>
      </p:pic>
      <p:pic>
        <p:nvPicPr>
          <p:cNvPr id="28676" name="Picture 4" descr="http://www.zadania-seminarky.sk/preview/1/01/89c25a41df5dd9201332/001035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38020"/>
            <a:ext cx="2880320" cy="2359332"/>
          </a:xfrm>
          <a:prstGeom prst="rect">
            <a:avLst/>
          </a:prstGeom>
          <a:noFill/>
        </p:spPr>
      </p:pic>
      <p:pic>
        <p:nvPicPr>
          <p:cNvPr id="28678" name="Picture 6" descr="http://polovnictvo.pluska.sk/images/gallery/polovnictvo-rybarstvo/z-lesov-poli-a-luk/2009/Jasterica_h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56992"/>
            <a:ext cx="3273574" cy="1636787"/>
          </a:xfrm>
          <a:prstGeom prst="rect">
            <a:avLst/>
          </a:prstGeom>
          <a:noFill/>
        </p:spPr>
      </p:pic>
      <p:pic>
        <p:nvPicPr>
          <p:cNvPr id="28680" name="Picture 8" descr="http://img.flog.pravda.sk/2009/05/29/b49_221301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293096"/>
            <a:ext cx="3096344" cy="23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Pľúca vtákov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r>
              <a:rPr lang="sk-SK" dirty="0" smtClean="0"/>
              <a:t>pevné, malé</a:t>
            </a:r>
          </a:p>
          <a:p>
            <a:r>
              <a:rPr lang="sk-SK" dirty="0" smtClean="0"/>
              <a:t>prechádzajú do </a:t>
            </a:r>
            <a:r>
              <a:rPr lang="sk-SK" dirty="0" smtClean="0">
                <a:solidFill>
                  <a:srgbClr val="0070C0"/>
                </a:solidFill>
              </a:rPr>
              <a:t>vzdušných vakov </a:t>
            </a:r>
            <a:r>
              <a:rPr lang="sk-SK" dirty="0" smtClean="0"/>
              <a:t>– zasahujú medzi orgány</a:t>
            </a:r>
          </a:p>
          <a:p>
            <a:r>
              <a:rPr lang="sk-SK" dirty="0" smtClean="0"/>
              <a:t>vzduch pľúcami prechádza </a:t>
            </a:r>
            <a:r>
              <a:rPr lang="sk-SK" dirty="0" smtClean="0">
                <a:solidFill>
                  <a:srgbClr val="0070C0"/>
                </a:solidFill>
              </a:rPr>
              <a:t>dvakrát</a:t>
            </a:r>
          </a:p>
          <a:p>
            <a:r>
              <a:rPr lang="sk-SK" dirty="0" smtClean="0"/>
              <a:t>chladenie tela</a:t>
            </a:r>
          </a:p>
          <a:p>
            <a:r>
              <a:rPr lang="sk-SK" dirty="0" smtClean="0"/>
              <a:t>zníženie váhy</a:t>
            </a:r>
            <a:endParaRPr lang="sk-SK" dirty="0"/>
          </a:p>
        </p:txBody>
      </p:sp>
      <p:pic>
        <p:nvPicPr>
          <p:cNvPr id="29698" name="Picture 2" descr="http://gouldian-finches.eu/photos/text-photos/116/t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808312"/>
            <a:ext cx="2699791" cy="4049687"/>
          </a:xfrm>
          <a:prstGeom prst="rect">
            <a:avLst/>
          </a:prstGeom>
          <a:noFill/>
        </p:spPr>
      </p:pic>
      <p:pic>
        <p:nvPicPr>
          <p:cNvPr id="29700" name="Picture 4" descr="http://nd03.jxs.cz/090/027/4b05a94ef3_56255296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4664"/>
            <a:ext cx="2987824" cy="1978146"/>
          </a:xfrm>
          <a:prstGeom prst="rect">
            <a:avLst/>
          </a:prstGeom>
          <a:noFill/>
        </p:spPr>
      </p:pic>
      <p:pic>
        <p:nvPicPr>
          <p:cNvPr id="29702" name="Picture 6" descr="http://www.infovek.sk/%7Eriljakova/obrazky_vtaky/plucne_vaky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861048"/>
            <a:ext cx="2067462" cy="2996952"/>
          </a:xfrm>
          <a:prstGeom prst="rect">
            <a:avLst/>
          </a:prstGeom>
          <a:noFill/>
        </p:spPr>
      </p:pic>
      <p:pic>
        <p:nvPicPr>
          <p:cNvPr id="29704" name="Picture 8" descr="http://ipravda.sk/res/2010/04/04/thumbs/20527-zebricka-cervenozoba-taeniopygia-guttata-vtak-spevave-clan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25144"/>
            <a:ext cx="2552154" cy="1916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Pľúca cicavcov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755576" y="1484784"/>
            <a:ext cx="8208912" cy="4572000"/>
          </a:xfrm>
        </p:spPr>
        <p:txBody>
          <a:bodyPr/>
          <a:lstStyle/>
          <a:p>
            <a:pPr>
              <a:buNone/>
            </a:pPr>
            <a:endParaRPr lang="sk-SK" dirty="0" smtClean="0"/>
          </a:p>
          <a:p>
            <a:r>
              <a:rPr lang="sk-SK" dirty="0" smtClean="0"/>
              <a:t>najdokonalejšie</a:t>
            </a:r>
          </a:p>
          <a:p>
            <a:r>
              <a:rPr lang="sk-SK" dirty="0" smtClean="0"/>
              <a:t>pľúcne laloky – </a:t>
            </a:r>
            <a:r>
              <a:rPr lang="sk-SK" dirty="0" smtClean="0">
                <a:solidFill>
                  <a:srgbClr val="0070C0"/>
                </a:solidFill>
              </a:rPr>
              <a:t>alveoly</a:t>
            </a:r>
            <a:r>
              <a:rPr lang="sk-SK" dirty="0" smtClean="0"/>
              <a:t> (bohato prekrvené)</a:t>
            </a:r>
          </a:p>
          <a:p>
            <a:r>
              <a:rPr lang="sk-SK" dirty="0" smtClean="0"/>
              <a:t>svalstvo hrudníka, bránica – zúčastňujú sa dýchania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30722" name="Picture 2" descr="http://fotky.sme.sk/foto/178469/pes?type=v&amp;x=640&amp;y=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2376264" cy="1782198"/>
          </a:xfrm>
          <a:prstGeom prst="rect">
            <a:avLst/>
          </a:prstGeom>
          <a:noFill/>
        </p:spPr>
      </p:pic>
      <p:pic>
        <p:nvPicPr>
          <p:cNvPr id="30724" name="Picture 4" descr="http://i.sme.sk/cdata/7/41/4109387/sprava_cicavc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4664"/>
            <a:ext cx="2666070" cy="1777380"/>
          </a:xfrm>
          <a:prstGeom prst="rect">
            <a:avLst/>
          </a:prstGeom>
          <a:noFill/>
        </p:spPr>
      </p:pic>
      <p:pic>
        <p:nvPicPr>
          <p:cNvPr id="30726" name="Picture 6" descr="http://www.peterephoto.estranky.sk/img/mid/495/img_5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37112"/>
            <a:ext cx="3013348" cy="2011083"/>
          </a:xfrm>
          <a:prstGeom prst="rect">
            <a:avLst/>
          </a:prstGeom>
          <a:noFill/>
        </p:spPr>
      </p:pic>
      <p:pic>
        <p:nvPicPr>
          <p:cNvPr id="30728" name="Picture 8" descr="http://www.vsetkyzvierata.estranky.sk/img/original/22/-obrazky.4ever.sk--levica--priroda-54043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573016"/>
            <a:ext cx="3067241" cy="2551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Zdroje: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1300" dirty="0" smtClean="0"/>
              <a:t>Obrázky</a:t>
            </a:r>
          </a:p>
          <a:p>
            <a:r>
              <a:rPr lang="sk-SK" sz="1300" dirty="0" smtClean="0"/>
              <a:t>Včela</a:t>
            </a:r>
          </a:p>
          <a:p>
            <a:pPr>
              <a:buNone/>
            </a:pPr>
            <a:r>
              <a:rPr lang="sk-SK" sz="1300" dirty="0" smtClean="0">
                <a:hlinkClick r:id="rId2"/>
              </a:rPr>
              <a:t>http://www.tapetyzdarma.okamzite.eu/zvirata-hmyz-strana-1.php</a:t>
            </a:r>
            <a:endParaRPr lang="sk-SK" sz="1300" dirty="0" smtClean="0"/>
          </a:p>
          <a:p>
            <a:r>
              <a:rPr lang="sk-SK" sz="1300" dirty="0" smtClean="0"/>
              <a:t>Motýľ</a:t>
            </a:r>
          </a:p>
          <a:p>
            <a:pPr>
              <a:buNone/>
            </a:pPr>
            <a:r>
              <a:rPr lang="sk-SK" sz="1300" dirty="0" smtClean="0">
                <a:hlinkClick r:id="rId3"/>
              </a:rPr>
              <a:t>http://pauzicka.zoznam.sk/obrazky/obrazky-zvierat/hmyz-7</a:t>
            </a:r>
            <a:endParaRPr lang="sk-SK" sz="1300" dirty="0" smtClean="0"/>
          </a:p>
          <a:p>
            <a:r>
              <a:rPr lang="sk-SK" sz="1300" dirty="0" smtClean="0"/>
              <a:t>Slon</a:t>
            </a:r>
          </a:p>
          <a:p>
            <a:pPr>
              <a:buNone/>
            </a:pPr>
            <a:r>
              <a:rPr lang="sk-SK" sz="1300" dirty="0" smtClean="0">
                <a:hlinkClick r:id="rId4"/>
              </a:rPr>
              <a:t>http://tech.sme.sk/c/4109387/sprava-o-stave-cicavcov.html</a:t>
            </a:r>
            <a:endParaRPr lang="sk-SK" sz="1300" dirty="0" smtClean="0"/>
          </a:p>
          <a:p>
            <a:r>
              <a:rPr lang="sk-SK" sz="1300" dirty="0" smtClean="0"/>
              <a:t>Králik</a:t>
            </a:r>
          </a:p>
          <a:p>
            <a:pPr>
              <a:buNone/>
            </a:pPr>
            <a:r>
              <a:rPr lang="sk-SK" sz="1300" dirty="0" smtClean="0">
                <a:hlinkClick r:id="rId5"/>
              </a:rPr>
              <a:t>http://www.peterephoto.estranky.sk/fotoalbum/1-cicavce---</a:t>
            </a:r>
            <a:r>
              <a:rPr lang="sk-SK" sz="1300" dirty="0" err="1" smtClean="0">
                <a:hlinkClick r:id="rId5"/>
              </a:rPr>
              <a:t>mammals</a:t>
            </a:r>
            <a:r>
              <a:rPr lang="sk-SK" sz="1300" dirty="0" smtClean="0">
                <a:hlinkClick r:id="rId5"/>
              </a:rPr>
              <a:t>/</a:t>
            </a:r>
            <a:r>
              <a:rPr lang="sk-SK" sz="1300" dirty="0" err="1" smtClean="0">
                <a:hlinkClick r:id="rId5"/>
              </a:rPr>
              <a:t>kralik-divy</a:t>
            </a:r>
            <a:r>
              <a:rPr lang="sk-SK" sz="1300" dirty="0" smtClean="0">
                <a:hlinkClick r:id="rId5"/>
              </a:rPr>
              <a:t>--rabbit/img_5087.html</a:t>
            </a:r>
            <a:endParaRPr lang="sk-SK" sz="1300" dirty="0" smtClean="0"/>
          </a:p>
          <a:p>
            <a:r>
              <a:rPr lang="sk-SK" sz="1300" dirty="0" smtClean="0"/>
              <a:t>Veverička</a:t>
            </a:r>
          </a:p>
          <a:p>
            <a:pPr>
              <a:buNone/>
            </a:pPr>
            <a:r>
              <a:rPr lang="sk-SK" sz="1300" dirty="0" smtClean="0">
                <a:hlinkClick r:id="rId6"/>
              </a:rPr>
              <a:t>http://www.gengy.estranky.sk/fotoalbum/lesne-cicavce/fotografie-lesnych-cicavcov/vrkuk.jpg.html</a:t>
            </a:r>
            <a:endParaRPr lang="sk-SK" sz="1300" dirty="0" smtClean="0"/>
          </a:p>
          <a:p>
            <a:r>
              <a:rPr lang="sk-SK" sz="1300" dirty="0" smtClean="0"/>
              <a:t>Delfín</a:t>
            </a:r>
          </a:p>
          <a:p>
            <a:pPr>
              <a:buNone/>
            </a:pPr>
            <a:r>
              <a:rPr lang="sk-SK" sz="1300" dirty="0" smtClean="0">
                <a:hlinkClick r:id="rId7"/>
              </a:rPr>
              <a:t>http://www.kiwimelony.estranky.sk/fotoalbum/zvierata/exoticke-zvierata/delfin.jpg.html</a:t>
            </a:r>
            <a:endParaRPr lang="sk-SK" sz="1300" dirty="0" smtClean="0"/>
          </a:p>
          <a:p>
            <a:r>
              <a:rPr lang="sk-SK" sz="1300" dirty="0" smtClean="0"/>
              <a:t>Jašterica</a:t>
            </a:r>
          </a:p>
          <a:p>
            <a:pPr>
              <a:buNone/>
            </a:pPr>
            <a:r>
              <a:rPr lang="sk-SK" sz="1300" dirty="0" smtClean="0">
                <a:hlinkClick r:id="rId8"/>
              </a:rPr>
              <a:t>http://polovnictvo.pluska.sk/polovnictvo-a-rybarstvo/polovnik/z-lesov-poli-a-luk/2009/bystre-plazy.html</a:t>
            </a:r>
            <a:endParaRPr lang="sk-SK" sz="1300" dirty="0" smtClean="0"/>
          </a:p>
          <a:p>
            <a:r>
              <a:rPr lang="sk-SK" sz="1300" dirty="0" smtClean="0"/>
              <a:t>Chameleón</a:t>
            </a:r>
          </a:p>
          <a:p>
            <a:pPr>
              <a:buNone/>
            </a:pPr>
            <a:r>
              <a:rPr lang="sk-SK" sz="1300" dirty="0" smtClean="0">
                <a:hlinkClick r:id="rId9"/>
              </a:rPr>
              <a:t>http://www.wildmadagascar.org/slovak/kids/13-wildlife-reptiles.html</a:t>
            </a:r>
            <a:endParaRPr lang="sk-SK" sz="1300" dirty="0" smtClean="0"/>
          </a:p>
          <a:p>
            <a:r>
              <a:rPr lang="sk-SK" sz="1300" dirty="0" smtClean="0"/>
              <a:t>Korytnačka</a:t>
            </a:r>
          </a:p>
          <a:p>
            <a:pPr>
              <a:buNone/>
            </a:pPr>
            <a:r>
              <a:rPr lang="sk-SK" sz="1300" dirty="0" smtClean="0">
                <a:hlinkClick r:id="rId10"/>
              </a:rPr>
              <a:t>http://www.zadania-seminarky.sk/rocnikova-praca/plazy/1035</a:t>
            </a:r>
            <a:endParaRPr lang="sk-SK" sz="1300" dirty="0" smtClean="0"/>
          </a:p>
          <a:p>
            <a:pPr>
              <a:buNone/>
            </a:pPr>
            <a:endParaRPr lang="sk-SK" sz="1300" dirty="0" smtClean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gengy.estranky.sk/img/mid/8/vrk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2763967" cy="2127054"/>
          </a:xfrm>
          <a:prstGeom prst="rect">
            <a:avLst/>
          </a:prstGeom>
          <a:noFill/>
        </p:spPr>
      </p:pic>
      <p:pic>
        <p:nvPicPr>
          <p:cNvPr id="27666" name="Picture 18" descr="http://i.sme.sk/cdata/7/41/4109387/sprava_cicavc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836712"/>
            <a:ext cx="2845582" cy="1897055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395536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Ako dýchajú tieto živočíchy?</a:t>
            </a:r>
            <a:endParaRPr lang="sk-SK" sz="3600" b="1" dirty="0">
              <a:solidFill>
                <a:srgbClr val="FF0000"/>
              </a:solidFill>
            </a:endParaRPr>
          </a:p>
        </p:txBody>
      </p:sp>
      <p:pic>
        <p:nvPicPr>
          <p:cNvPr id="27668" name="Picture 20" descr="http://hotpot.wbl.sk/rosnicka_zelena-1280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9852" y="2564904"/>
            <a:ext cx="2834680" cy="2267744"/>
          </a:xfrm>
          <a:prstGeom prst="rect">
            <a:avLst/>
          </a:prstGeom>
          <a:noFill/>
        </p:spPr>
      </p:pic>
      <p:pic>
        <p:nvPicPr>
          <p:cNvPr id="27670" name="Picture 22" descr="http://img.flog.pravda.sk/2009/05/29/b49_221301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4817148"/>
            <a:ext cx="2664296" cy="2040851"/>
          </a:xfrm>
          <a:prstGeom prst="rect">
            <a:avLst/>
          </a:prstGeom>
          <a:noFill/>
        </p:spPr>
      </p:pic>
      <p:pic>
        <p:nvPicPr>
          <p:cNvPr id="27672" name="Picture 24" descr="http://www.zoobojnice.sk/files/images/Pomacanthus%20navarch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937787"/>
            <a:ext cx="2880320" cy="1920213"/>
          </a:xfrm>
          <a:prstGeom prst="rect">
            <a:avLst/>
          </a:prstGeom>
          <a:noFill/>
        </p:spPr>
      </p:pic>
      <p:pic>
        <p:nvPicPr>
          <p:cNvPr id="27674" name="Picture 26" descr="http://www.pluska.sk/thumb/images/gallery/izahradkar/pestujeme-rastliny/prakticka-zahrada/2013/01/o_spev_vtakov.jpg?w=670&amp;h=375&amp;ip=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836712"/>
            <a:ext cx="3024336" cy="1692725"/>
          </a:xfrm>
          <a:prstGeom prst="rect">
            <a:avLst/>
          </a:prstGeom>
          <a:noFill/>
        </p:spPr>
      </p:pic>
      <p:pic>
        <p:nvPicPr>
          <p:cNvPr id="27676" name="Picture 28" descr="http://www.tapetyzdarma.okamzite.eu/tmp/zvirata-hmyz-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836712"/>
            <a:ext cx="2114600" cy="1691680"/>
          </a:xfrm>
          <a:prstGeom prst="rect">
            <a:avLst/>
          </a:prstGeom>
          <a:noFill/>
        </p:spPr>
      </p:pic>
      <p:pic>
        <p:nvPicPr>
          <p:cNvPr id="27678" name="Picture 30" descr="http://img.pauzicka.zoznam.sk/pictures/pekne-fotky-hmyz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740965"/>
            <a:ext cx="2646294" cy="2117035"/>
          </a:xfrm>
          <a:prstGeom prst="rect">
            <a:avLst/>
          </a:prstGeom>
          <a:noFill/>
        </p:spPr>
      </p:pic>
      <p:pic>
        <p:nvPicPr>
          <p:cNvPr id="27680" name="Picture 32" descr="http://www.kiwimelony.estranky.sk/img/original/42/delfi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2780928"/>
            <a:ext cx="2555776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332656"/>
            <a:ext cx="7772400" cy="5687144"/>
          </a:xfrm>
        </p:spPr>
        <p:txBody>
          <a:bodyPr>
            <a:normAutofit fontScale="85000" lnSpcReduction="20000"/>
          </a:bodyPr>
          <a:lstStyle/>
          <a:p>
            <a:r>
              <a:rPr lang="sk-SK" sz="1200" dirty="0" smtClean="0"/>
              <a:t>Užovka</a:t>
            </a:r>
          </a:p>
          <a:p>
            <a:pPr>
              <a:buNone/>
            </a:pPr>
            <a:r>
              <a:rPr lang="sk-SK" sz="1200" dirty="0" smtClean="0">
                <a:hlinkClick r:id="rId2"/>
              </a:rPr>
              <a:t>http://flog.pravda.sk/sixiho-flog.flog?foto=221301</a:t>
            </a:r>
            <a:endParaRPr lang="sk-SK" sz="1200" dirty="0" smtClean="0"/>
          </a:p>
          <a:p>
            <a:r>
              <a:rPr lang="sk-SK" sz="1200" dirty="0" smtClean="0"/>
              <a:t>Ryba</a:t>
            </a:r>
          </a:p>
          <a:p>
            <a:pPr>
              <a:buNone/>
            </a:pPr>
            <a:r>
              <a:rPr lang="sk-SK" sz="1200" dirty="0" smtClean="0">
                <a:hlinkClick r:id="rId3"/>
              </a:rPr>
              <a:t>http://www.zoobojnice.sk/zaujimavost/pomce-%E2%80%93-anjelske-ryby-mori</a:t>
            </a:r>
            <a:endParaRPr lang="sk-SK" sz="1200" dirty="0" smtClean="0"/>
          </a:p>
          <a:p>
            <a:r>
              <a:rPr lang="sk-SK" sz="1200" dirty="0" smtClean="0"/>
              <a:t>Žralok</a:t>
            </a:r>
          </a:p>
          <a:p>
            <a:pPr>
              <a:buNone/>
            </a:pPr>
            <a:r>
              <a:rPr lang="sk-SK" sz="1200" dirty="0" smtClean="0">
                <a:hlinkClick r:id="rId4"/>
              </a:rPr>
              <a:t>http://www.glogster.com/martinfursten1a/drsnokozce-zraloky/g-6ktkpre7lgdclf9voo8saa0</a:t>
            </a:r>
            <a:endParaRPr lang="sk-SK" sz="1200" dirty="0" smtClean="0"/>
          </a:p>
          <a:p>
            <a:r>
              <a:rPr lang="sk-SK" sz="1200" dirty="0" err="1" smtClean="0"/>
              <a:t>Pŕhlivec</a:t>
            </a:r>
            <a:endParaRPr lang="sk-SK" sz="1200" dirty="0" smtClean="0"/>
          </a:p>
          <a:p>
            <a:pPr>
              <a:buNone/>
            </a:pPr>
            <a:r>
              <a:rPr lang="sk-SK" sz="1200" dirty="0" smtClean="0">
                <a:hlinkClick r:id="rId5"/>
              </a:rPr>
              <a:t>http://www.oskole.sk/?id_cat=15&amp;clanok=9863</a:t>
            </a:r>
            <a:endParaRPr lang="sk-SK" sz="1200" dirty="0" smtClean="0"/>
          </a:p>
          <a:p>
            <a:r>
              <a:rPr lang="sk-SK" sz="1200" dirty="0" err="1" smtClean="0"/>
              <a:t>Ploskavec</a:t>
            </a:r>
            <a:endParaRPr lang="sk-SK" sz="1200" dirty="0" smtClean="0"/>
          </a:p>
          <a:p>
            <a:pPr>
              <a:buNone/>
            </a:pPr>
            <a:r>
              <a:rPr lang="sk-SK" sz="1200" dirty="0" smtClean="0">
                <a:hlinkClick r:id="rId5"/>
              </a:rPr>
              <a:t>http://www.oskole.sk/?id_cat=15&amp;clanok=9863</a:t>
            </a:r>
            <a:endParaRPr lang="sk-SK" sz="1200" dirty="0" smtClean="0"/>
          </a:p>
          <a:p>
            <a:r>
              <a:rPr lang="sk-SK" sz="1200" dirty="0" smtClean="0"/>
              <a:t>Dýchanie vzdušnicami</a:t>
            </a:r>
          </a:p>
          <a:p>
            <a:pPr>
              <a:buNone/>
            </a:pPr>
            <a:r>
              <a:rPr lang="sk-SK" sz="1200" dirty="0" smtClean="0">
                <a:hlinkClick r:id="rId6"/>
              </a:rPr>
              <a:t>http://www.biopedia.sk/?cat=zivocichy&amp;file=dychacia</a:t>
            </a:r>
            <a:endParaRPr lang="sk-SK" sz="1200" dirty="0" smtClean="0"/>
          </a:p>
          <a:p>
            <a:r>
              <a:rPr lang="sk-SK" sz="1200" dirty="0" smtClean="0"/>
              <a:t>Vzdušnice</a:t>
            </a:r>
          </a:p>
          <a:p>
            <a:pPr>
              <a:buNone/>
            </a:pPr>
            <a:r>
              <a:rPr lang="sk-SK" sz="1200" dirty="0" smtClean="0">
                <a:hlinkClick r:id="rId7"/>
              </a:rPr>
              <a:t>http://edu-mikulas6.webnode.sk/biologia-3-rocnik/zoologia-bezstavovcov/clankonozce-arthropoda/</a:t>
            </a:r>
            <a:endParaRPr lang="sk-SK" sz="1200" dirty="0" smtClean="0"/>
          </a:p>
          <a:p>
            <a:r>
              <a:rPr lang="sk-SK" sz="1200" dirty="0" smtClean="0"/>
              <a:t>Koník</a:t>
            </a:r>
          </a:p>
          <a:p>
            <a:pPr>
              <a:buNone/>
            </a:pPr>
            <a:r>
              <a:rPr lang="sk-SK" sz="1200" dirty="0" smtClean="0">
                <a:hlinkClick r:id="rId8"/>
              </a:rPr>
              <a:t>http://az-europe.eu/sk/zvierata/302-konik-obycajny/g</a:t>
            </a:r>
            <a:endParaRPr lang="sk-SK" sz="1200" dirty="0" smtClean="0"/>
          </a:p>
          <a:p>
            <a:r>
              <a:rPr lang="sk-SK" sz="1200" dirty="0" smtClean="0"/>
              <a:t>Lienka</a:t>
            </a:r>
          </a:p>
          <a:p>
            <a:pPr>
              <a:buNone/>
            </a:pPr>
            <a:r>
              <a:rPr lang="sk-SK" sz="1200" dirty="0" smtClean="0">
                <a:hlinkClick r:id="rId9"/>
              </a:rPr>
              <a:t>http://az-europe.eu/sk/zvierata/3-lienka-sedembodkova/g</a:t>
            </a:r>
            <a:endParaRPr lang="sk-SK" sz="1200" dirty="0" smtClean="0"/>
          </a:p>
          <a:p>
            <a:r>
              <a:rPr lang="sk-SK" sz="1200" dirty="0" smtClean="0"/>
              <a:t>Potápnik </a:t>
            </a:r>
          </a:p>
          <a:p>
            <a:pPr>
              <a:buNone/>
            </a:pPr>
            <a:r>
              <a:rPr lang="sk-SK" sz="1200" dirty="0" smtClean="0">
                <a:hlinkClick r:id="rId10"/>
              </a:rPr>
              <a:t>http://az-europe.eu/sk/zvierata/294-potapnik-obrubeny/g</a:t>
            </a:r>
            <a:endParaRPr lang="sk-SK" sz="1200" dirty="0" smtClean="0"/>
          </a:p>
          <a:p>
            <a:r>
              <a:rPr lang="sk-SK" sz="1200" dirty="0" smtClean="0"/>
              <a:t>Žiabre </a:t>
            </a:r>
          </a:p>
          <a:p>
            <a:pPr>
              <a:buNone/>
            </a:pPr>
            <a:r>
              <a:rPr lang="sk-SK" sz="1200" dirty="0" smtClean="0">
                <a:hlinkClick r:id="rId11"/>
              </a:rPr>
              <a:t>http://ucsabiologiu.sengym-moodle.sk/ryby/dychanie.html</a:t>
            </a:r>
            <a:endParaRPr lang="sk-SK" sz="1200" dirty="0" smtClean="0"/>
          </a:p>
          <a:p>
            <a:r>
              <a:rPr lang="sk-SK" sz="1200" dirty="0" smtClean="0"/>
              <a:t>Žubrienky</a:t>
            </a:r>
          </a:p>
          <a:p>
            <a:pPr>
              <a:buNone/>
            </a:pPr>
            <a:r>
              <a:rPr lang="sk-SK" sz="1200" dirty="0" smtClean="0">
                <a:hlinkClick r:id="rId12"/>
              </a:rPr>
              <a:t>http://www.nahuby.sk/obrazok_detail.php?obrazok_id=61636</a:t>
            </a:r>
            <a:endParaRPr lang="sk-SK" sz="1200" dirty="0" smtClean="0"/>
          </a:p>
          <a:p>
            <a:r>
              <a:rPr lang="sk-SK" sz="1200" dirty="0" smtClean="0"/>
              <a:t>Jaskyniar vodný</a:t>
            </a:r>
          </a:p>
          <a:p>
            <a:pPr>
              <a:buNone/>
            </a:pPr>
            <a:r>
              <a:rPr lang="sk-SK" sz="1200" dirty="0" smtClean="0">
                <a:hlinkClick r:id="rId13"/>
              </a:rPr>
              <a:t>http://ztycoon.webgarden.cz/rubriky/produkty/european-expeditions/zvierata</a:t>
            </a:r>
            <a:endParaRPr lang="sk-SK" sz="1200" dirty="0" smtClean="0"/>
          </a:p>
          <a:p>
            <a:r>
              <a:rPr lang="sk-SK" sz="1200" dirty="0" smtClean="0"/>
              <a:t>Tarantula</a:t>
            </a:r>
          </a:p>
          <a:p>
            <a:pPr>
              <a:buNone/>
            </a:pPr>
            <a:r>
              <a:rPr lang="sk-SK" sz="1200" dirty="0" smtClean="0">
                <a:hlinkClick r:id="rId14"/>
              </a:rPr>
              <a:t>http://pokec.azet.sk/lucky52853/fotoalbumy/moje-pavukovce-d/ft-305204682</a:t>
            </a:r>
            <a:endParaRPr lang="sk-SK" sz="1200" dirty="0" smtClean="0"/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471120"/>
          </a:xfrm>
        </p:spPr>
        <p:txBody>
          <a:bodyPr>
            <a:normAutofit/>
          </a:bodyPr>
          <a:lstStyle/>
          <a:p>
            <a:r>
              <a:rPr lang="sk-SK" sz="1200" dirty="0" smtClean="0"/>
              <a:t>Typy pľúc</a:t>
            </a:r>
          </a:p>
          <a:p>
            <a:pPr>
              <a:buNone/>
            </a:pPr>
            <a:r>
              <a:rPr lang="sk-SK" sz="1200" dirty="0" smtClean="0">
                <a:hlinkClick r:id="rId2"/>
              </a:rPr>
              <a:t>http://www.biopedia.sk/?cat=zivocichy&amp;file=dychacia</a:t>
            </a:r>
            <a:endParaRPr lang="sk-SK" sz="1200" dirty="0" smtClean="0"/>
          </a:p>
          <a:p>
            <a:r>
              <a:rPr lang="sk-SK" sz="1200" dirty="0" smtClean="0"/>
              <a:t>Pes</a:t>
            </a:r>
          </a:p>
          <a:p>
            <a:pPr>
              <a:buNone/>
            </a:pPr>
            <a:r>
              <a:rPr lang="sk-SK" sz="1200" dirty="0" smtClean="0">
                <a:hlinkClick r:id="rId3"/>
              </a:rPr>
              <a:t>http://fotky.sme.sk/fotka/178469/pes</a:t>
            </a:r>
            <a:endParaRPr lang="sk-SK" sz="1200" dirty="0" smtClean="0"/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r>
              <a:rPr lang="sk-SK" sz="1200" dirty="0" smtClean="0"/>
              <a:t>Videá</a:t>
            </a:r>
          </a:p>
          <a:p>
            <a:r>
              <a:rPr lang="sk-SK" sz="1200" dirty="0" smtClean="0"/>
              <a:t>Stavba vzdušníc</a:t>
            </a:r>
          </a:p>
          <a:p>
            <a:pPr>
              <a:buNone/>
            </a:pPr>
            <a:r>
              <a:rPr lang="sk-SK" sz="1200" dirty="0" smtClean="0">
                <a:hlinkClick r:id="rId4"/>
              </a:rPr>
              <a:t>http://planetavedomosti.iedu.sk/page.php/resources/view_all?id=bunkove_dychanie_dychacie_povrchy_a_vyparovanie_kompromis_na_susi_pluca_vzdusnice_plucne_vacky_vo_vode_ziabre_plyn_rastl_t_page15</a:t>
            </a:r>
            <a:endParaRPr lang="sk-SK" sz="1200" dirty="0" smtClean="0"/>
          </a:p>
          <a:p>
            <a:r>
              <a:rPr lang="sk-SK" sz="1200" dirty="0" smtClean="0"/>
              <a:t>Žiabre</a:t>
            </a:r>
          </a:p>
          <a:p>
            <a:pPr>
              <a:buNone/>
            </a:pPr>
            <a:r>
              <a:rPr lang="sk-SK" sz="1200" dirty="0" smtClean="0">
                <a:hlinkClick r:id="rId5"/>
              </a:rPr>
              <a:t>http://planetavedomosti.iedu.sk/page.php/resources/view_all?id=bunkove_dychanie_dychacie_povrchy_a_vyparovanie_kompromis_na_susi_pluca_vzdusnice_plucne_vacky_vo_vode_ziabre_plyn_rastl_t_page6</a:t>
            </a:r>
            <a:endParaRPr lang="sk-SK" sz="1200" dirty="0" smtClean="0"/>
          </a:p>
          <a:p>
            <a:r>
              <a:rPr lang="sk-SK" sz="1200" dirty="0" smtClean="0"/>
              <a:t>Stavba pľúcneho vačku</a:t>
            </a:r>
          </a:p>
          <a:p>
            <a:pPr>
              <a:buNone/>
            </a:pPr>
            <a:r>
              <a:rPr lang="sk-SK" sz="1200" dirty="0" smtClean="0">
                <a:hlinkClick r:id="rId6"/>
              </a:rPr>
              <a:t>http://planetavedomosti.iedu.sk/page.php/resources/view_all?id=bunkove_dychanie_dychacie_povrchy_a_vyparovanie_kompromis_na_susi_pluca_vzdusnice_plucne_vacky_vo_vode_ziabre_plyn_rastl_t_page17</a:t>
            </a:r>
            <a:endParaRPr lang="sk-SK" sz="1200" dirty="0" smtClean="0"/>
          </a:p>
          <a:p>
            <a:r>
              <a:rPr lang="sk-SK" sz="1200" dirty="0" smtClean="0"/>
              <a:t>Pľúcny obeh</a:t>
            </a:r>
          </a:p>
          <a:p>
            <a:pPr>
              <a:buNone/>
            </a:pPr>
            <a:r>
              <a:rPr lang="sk-SK" sz="1200" dirty="0" smtClean="0">
                <a:hlinkClick r:id="rId7"/>
              </a:rPr>
              <a:t>http://planetavedomosti.iedu.sk/page.php/resources/view_all?id=bunkove_dychanie_dychacie_povrchy_a_vyparovanie_kompromis_na_susi_pluca_vzdusnice_plucne_vacky_vo_vode_ziabre_plyn_rastl_t_page25</a:t>
            </a:r>
            <a:endParaRPr lang="sk-SK" sz="1200" dirty="0" smtClean="0"/>
          </a:p>
          <a:p>
            <a:r>
              <a:rPr lang="sk-SK" sz="1200" dirty="0" smtClean="0"/>
              <a:t>Pľúca stavovcov</a:t>
            </a:r>
          </a:p>
          <a:p>
            <a:pPr>
              <a:buNone/>
            </a:pPr>
            <a:r>
              <a:rPr lang="sk-SK" sz="1200" dirty="0" smtClean="0">
                <a:hlinkClick r:id="rId8"/>
              </a:rPr>
              <a:t>http://planetavedomosti.iedu.sk/page.php/resources/view_all?id=bunkove_dychanie_dychacie_povrchy_a_vyparovanie_kompromis_na_susi_pluca_vzdusnice_plucne_vacky_vo_vode_ziabre_plyn_rastl_t_page22</a:t>
            </a:r>
            <a:endParaRPr lang="sk-SK" sz="1200" dirty="0" smtClean="0"/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endParaRPr lang="sk-SK" sz="1200" dirty="0" smtClean="0"/>
          </a:p>
          <a:p>
            <a:endParaRPr lang="sk-SK" sz="1200" dirty="0" smtClean="0"/>
          </a:p>
          <a:p>
            <a:pPr>
              <a:buNone/>
            </a:pPr>
            <a:endParaRPr lang="sk-SK" sz="1200" dirty="0" smtClean="0"/>
          </a:p>
          <a:p>
            <a:pPr>
              <a:buNone/>
            </a:pP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</a:rPr>
              <a:t>Dýchanie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sk-SK" dirty="0" smtClean="0"/>
              <a:t>je výmena dýchacích plynov (O</a:t>
            </a:r>
            <a:r>
              <a:rPr lang="sk-SK" baseline="-25000" dirty="0" smtClean="0"/>
              <a:t>2</a:t>
            </a:r>
            <a:r>
              <a:rPr lang="sk-SK" dirty="0" smtClean="0"/>
              <a:t> a CO</a:t>
            </a:r>
            <a:r>
              <a:rPr lang="sk-SK" baseline="-25000" dirty="0" smtClean="0"/>
              <a:t>2</a:t>
            </a:r>
            <a:r>
              <a:rPr lang="sk-SK" dirty="0" smtClean="0"/>
              <a:t>) medzi organizmom a prostredím</a:t>
            </a:r>
          </a:p>
          <a:p>
            <a:pPr>
              <a:buFont typeface="Wingdings" pitchFamily="2" charset="2"/>
              <a:buChar char="Ø"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70C0"/>
                </a:solidFill>
              </a:rPr>
              <a:t>Vonkajšie dýchanie</a:t>
            </a:r>
          </a:p>
          <a:p>
            <a:pPr>
              <a:buFont typeface="Wingdings" pitchFamily="2" charset="2"/>
              <a:buChar char="Ø"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70C0"/>
                </a:solidFill>
              </a:rPr>
              <a:t>Vnútorné dýchanie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www.jozko.sk/userfiles/0kyslik/3113_34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1296144" cy="1160638"/>
          </a:xfrm>
          <a:prstGeom prst="rect">
            <a:avLst/>
          </a:prstGeom>
          <a:noFill/>
        </p:spPr>
      </p:pic>
      <p:pic>
        <p:nvPicPr>
          <p:cNvPr id="5124" name="Picture 4" descr="http://upload.wikimedia.org/math/3/f/2/3f24223c5d6e63af8c77038b2f506d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7475446" cy="376597"/>
          </a:xfrm>
          <a:prstGeom prst="rect">
            <a:avLst/>
          </a:prstGeom>
          <a:noFill/>
        </p:spPr>
      </p:pic>
      <p:pic>
        <p:nvPicPr>
          <p:cNvPr id="5126" name="Picture 6" descr="http://www.earthtimes.org/newsimage/co2-release-fast-environment-cope-geologists_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301208"/>
            <a:ext cx="194421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</a:rPr>
              <a:t>Vonkajšie dýchanie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Výmena dýchacích plynov medzi pľúcnymi alveolami a krvou v pľúcnych kapilárach</a:t>
            </a:r>
          </a:p>
          <a:p>
            <a:endParaRPr lang="sk-SK" dirty="0" smtClean="0"/>
          </a:p>
          <a:p>
            <a:pPr>
              <a:buNone/>
            </a:pPr>
            <a:r>
              <a:rPr lang="sk-SK" sz="4000" dirty="0" smtClean="0">
                <a:solidFill>
                  <a:srgbClr val="0070C0"/>
                </a:solidFill>
              </a:rPr>
              <a:t>Vnútorné dýchanie</a:t>
            </a:r>
          </a:p>
          <a:p>
            <a:r>
              <a:rPr lang="sk-SK" dirty="0" smtClean="0"/>
              <a:t>Výmena dýchacích plynov vo vnútri tkanív živočíchov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Difúzia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Prechod kyslíka z alveol do krvi a oxidu uhličitého z krvi do alveol</a:t>
            </a:r>
          </a:p>
          <a:p>
            <a:r>
              <a:rPr lang="sk-SK" dirty="0" smtClean="0"/>
              <a:t>Cez povrch tela</a:t>
            </a:r>
          </a:p>
          <a:p>
            <a:r>
              <a:rPr lang="sk-SK" dirty="0" err="1" smtClean="0"/>
              <a:t>Jednobunkovce</a:t>
            </a:r>
            <a:endParaRPr lang="sk-SK" dirty="0" smtClean="0"/>
          </a:p>
          <a:p>
            <a:r>
              <a:rPr lang="sk-SK" dirty="0" smtClean="0"/>
              <a:t>Nižšie </a:t>
            </a:r>
            <a:r>
              <a:rPr lang="sk-SK" dirty="0" err="1" smtClean="0"/>
              <a:t>mnohobunkovce</a:t>
            </a:r>
            <a:r>
              <a:rPr lang="sk-SK" dirty="0" smtClean="0"/>
              <a:t> – </a:t>
            </a:r>
            <a:r>
              <a:rPr lang="sk-SK" dirty="0" err="1" smtClean="0"/>
              <a:t>pŕhlivce</a:t>
            </a:r>
            <a:r>
              <a:rPr lang="sk-SK" dirty="0" smtClean="0"/>
              <a:t>, </a:t>
            </a:r>
            <a:r>
              <a:rPr lang="sk-SK" dirty="0" err="1" smtClean="0"/>
              <a:t>ploskavce</a:t>
            </a:r>
            <a:r>
              <a:rPr lang="sk-SK" dirty="0" smtClean="0"/>
              <a:t>, larvy hmyzu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30722" name="Picture 2" descr="http://upload.wikimedia.org/wikipedia/commons/2/2f/Hydravulg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804722" cy="1732533"/>
          </a:xfrm>
          <a:prstGeom prst="rect">
            <a:avLst/>
          </a:prstGeom>
          <a:noFill/>
        </p:spPr>
      </p:pic>
      <p:pic>
        <p:nvPicPr>
          <p:cNvPr id="30724" name="Picture 4" descr="http://www.infovek.sk/predmety/biologia/metodicke/ploskavce/obrazky/Dendrocoelum_lact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869160"/>
            <a:ext cx="3362325" cy="1714500"/>
          </a:xfrm>
          <a:prstGeom prst="rect">
            <a:avLst/>
          </a:prstGeom>
          <a:noFill/>
        </p:spPr>
      </p:pic>
      <p:pic>
        <p:nvPicPr>
          <p:cNvPr id="30726" name="Picture 6" descr="http://zsspsobota.edupage.org/files/crievic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97152"/>
            <a:ext cx="255270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471120"/>
          </a:xfrm>
        </p:spPr>
        <p:txBody>
          <a:bodyPr/>
          <a:lstStyle/>
          <a:p>
            <a:pPr>
              <a:buNone/>
            </a:pPr>
            <a:r>
              <a:rPr lang="sk-SK" sz="3200" dirty="0" smtClean="0">
                <a:solidFill>
                  <a:srgbClr val="7030A0"/>
                </a:solidFill>
              </a:rPr>
              <a:t>Dokonalejšie živočíchy</a:t>
            </a:r>
          </a:p>
          <a:p>
            <a:pPr>
              <a:buNone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Vytvorené dýchacie orgány – prenášajú dýchacie plyny</a:t>
            </a:r>
          </a:p>
          <a:p>
            <a:pPr>
              <a:buNone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F0"/>
                </a:solidFill>
              </a:rPr>
              <a:t>Priamo</a:t>
            </a:r>
            <a:r>
              <a:rPr lang="sk-SK" dirty="0" smtClean="0"/>
              <a:t> (vzdušnicami)</a:t>
            </a:r>
          </a:p>
          <a:p>
            <a:pPr>
              <a:buNone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rgbClr val="00B0F0"/>
                </a:solidFill>
              </a:rPr>
              <a:t>Nepriamo</a:t>
            </a:r>
            <a:r>
              <a:rPr lang="sk-SK" dirty="0" smtClean="0"/>
              <a:t>  - pomocou </a:t>
            </a:r>
            <a:r>
              <a:rPr lang="sk-SK" dirty="0" smtClean="0">
                <a:solidFill>
                  <a:srgbClr val="00B050"/>
                </a:solidFill>
              </a:rPr>
              <a:t>dýchacích farbív</a:t>
            </a:r>
          </a:p>
          <a:p>
            <a:pPr>
              <a:buNone/>
            </a:pPr>
            <a:r>
              <a:rPr lang="sk-SK" dirty="0" smtClean="0"/>
              <a:t>                     - žiabre, pľúcne vačky, pľúca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327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600" b="1" dirty="0" smtClean="0">
                <a:solidFill>
                  <a:srgbClr val="00B050"/>
                </a:solidFill>
              </a:rPr>
              <a:t>Dýchacie farbivá</a:t>
            </a:r>
          </a:p>
          <a:p>
            <a:pPr>
              <a:buNone/>
            </a:pPr>
            <a:endParaRPr lang="sk-SK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k-SK" dirty="0" smtClean="0"/>
              <a:t>= chemické zlúčeniny slúžiace na prenos dýchacích plynov v telách živočíchov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=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metaloproteíny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smtClean="0"/>
              <a:t>zložené z bielkoviny a kovu </a:t>
            </a:r>
          </a:p>
          <a:p>
            <a:pPr>
              <a:buNone/>
            </a:pPr>
            <a:r>
              <a:rPr lang="sk-SK" dirty="0" smtClean="0"/>
              <a:t>   (</a:t>
            </a:r>
            <a:r>
              <a:rPr lang="sk-SK" dirty="0" err="1" smtClean="0"/>
              <a:t>Fe</a:t>
            </a:r>
            <a:r>
              <a:rPr lang="sk-SK" dirty="0" smtClean="0"/>
              <a:t>, V, </a:t>
            </a:r>
            <a:r>
              <a:rPr lang="sk-SK" dirty="0" err="1" smtClean="0"/>
              <a:t>Cu</a:t>
            </a:r>
            <a:r>
              <a:rPr lang="sk-SK" dirty="0" smtClean="0"/>
              <a:t>)</a:t>
            </a:r>
          </a:p>
          <a:p>
            <a:pPr>
              <a:buNone/>
            </a:pPr>
            <a:endParaRPr lang="sk-SK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568952" cy="6048672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00B050"/>
                </a:solidFill>
              </a:rPr>
              <a:t>Dýchací pigment		kov			farba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err="1" smtClean="0"/>
              <a:t>echinochróm</a:t>
            </a:r>
            <a:r>
              <a:rPr lang="sk-SK" dirty="0" smtClean="0"/>
              <a:t>		 </a:t>
            </a:r>
            <a:r>
              <a:rPr lang="sk-SK" dirty="0" err="1" smtClean="0"/>
              <a:t>Fe</a:t>
            </a:r>
            <a:r>
              <a:rPr lang="sk-SK" dirty="0" smtClean="0"/>
              <a:t>			žltočervený</a:t>
            </a:r>
          </a:p>
          <a:p>
            <a:pPr>
              <a:buNone/>
            </a:pPr>
            <a:r>
              <a:rPr lang="sk-SK" dirty="0" err="1" smtClean="0"/>
              <a:t>erytrokruorín</a:t>
            </a:r>
            <a:r>
              <a:rPr lang="sk-SK" dirty="0" smtClean="0"/>
              <a:t>		 </a:t>
            </a:r>
            <a:r>
              <a:rPr lang="sk-SK" dirty="0" err="1" smtClean="0"/>
              <a:t>Fe</a:t>
            </a:r>
            <a:r>
              <a:rPr lang="sk-SK" dirty="0" smtClean="0"/>
              <a:t>			červený</a:t>
            </a:r>
          </a:p>
          <a:p>
            <a:pPr>
              <a:buNone/>
            </a:pPr>
            <a:r>
              <a:rPr lang="sk-SK" dirty="0" err="1" smtClean="0"/>
              <a:t>chlorokruorín</a:t>
            </a:r>
            <a:r>
              <a:rPr lang="sk-SK" dirty="0" smtClean="0"/>
              <a:t>		 </a:t>
            </a:r>
            <a:r>
              <a:rPr lang="sk-SK" dirty="0" err="1" smtClean="0"/>
              <a:t>Fe</a:t>
            </a:r>
            <a:r>
              <a:rPr lang="sk-SK" dirty="0" smtClean="0"/>
              <a:t>			zelený</a:t>
            </a:r>
          </a:p>
          <a:p>
            <a:pPr>
              <a:buNone/>
            </a:pPr>
            <a:r>
              <a:rPr lang="sk-SK" dirty="0" err="1" smtClean="0"/>
              <a:t>hemerytrín</a:t>
            </a:r>
            <a:r>
              <a:rPr lang="sk-SK" dirty="0" smtClean="0"/>
              <a:t>			 </a:t>
            </a:r>
            <a:r>
              <a:rPr lang="sk-SK" dirty="0" err="1" smtClean="0"/>
              <a:t>Fe</a:t>
            </a:r>
            <a:r>
              <a:rPr lang="sk-SK" dirty="0" smtClean="0"/>
              <a:t>			fialový</a:t>
            </a:r>
          </a:p>
          <a:p>
            <a:pPr>
              <a:buNone/>
            </a:pPr>
            <a:r>
              <a:rPr lang="sk-SK" dirty="0" smtClean="0"/>
              <a:t>hemoglobín			 </a:t>
            </a:r>
            <a:r>
              <a:rPr lang="sk-SK" dirty="0" err="1" smtClean="0"/>
              <a:t>Fe</a:t>
            </a:r>
            <a:r>
              <a:rPr lang="sk-SK" dirty="0" smtClean="0"/>
              <a:t>			červený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err="1" smtClean="0"/>
              <a:t>achroglobín</a:t>
            </a:r>
            <a:r>
              <a:rPr lang="sk-SK" dirty="0" smtClean="0"/>
              <a:t>			 V			bezfarebný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err="1" smtClean="0"/>
              <a:t>hemocyanín</a:t>
            </a:r>
            <a:r>
              <a:rPr lang="sk-SK" dirty="0" smtClean="0"/>
              <a:t>		           </a:t>
            </a:r>
            <a:r>
              <a:rPr lang="sk-SK" dirty="0" err="1" smtClean="0"/>
              <a:t>Cu</a:t>
            </a:r>
            <a:r>
              <a:rPr lang="sk-SK" dirty="0" smtClean="0"/>
              <a:t>			modrý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Dýchanie pomocou vzdušníc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5976664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= </a:t>
            </a:r>
            <a:r>
              <a:rPr lang="sk-SK" dirty="0" smtClean="0">
                <a:solidFill>
                  <a:srgbClr val="FF0000"/>
                </a:solidFill>
              </a:rPr>
              <a:t>tracheálne dýchanie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modifikácia dýchania difúziou</a:t>
            </a:r>
          </a:p>
          <a:p>
            <a:r>
              <a:rPr lang="sk-SK" dirty="0" smtClean="0"/>
              <a:t>O</a:t>
            </a:r>
            <a:r>
              <a:rPr lang="sk-SK" baseline="-25000" dirty="0" smtClean="0"/>
              <a:t>2</a:t>
            </a:r>
            <a:r>
              <a:rPr lang="sk-SK" dirty="0" smtClean="0"/>
              <a:t> priamo privádzaný ku tkanivám vzdušnicami</a:t>
            </a:r>
          </a:p>
          <a:p>
            <a:r>
              <a:rPr lang="sk-SK" dirty="0" smtClean="0"/>
              <a:t>vzdušnice ústia na povrch </a:t>
            </a:r>
            <a:r>
              <a:rPr lang="sk-SK" dirty="0" smtClean="0">
                <a:solidFill>
                  <a:srgbClr val="00B0F0"/>
                </a:solidFill>
              </a:rPr>
              <a:t>stigmami</a:t>
            </a:r>
          </a:p>
          <a:p>
            <a:r>
              <a:rPr lang="sk-SK" dirty="0" err="1" smtClean="0"/>
              <a:t>vzdušnicovce</a:t>
            </a:r>
            <a:endParaRPr lang="sk-SK" dirty="0" smtClean="0"/>
          </a:p>
          <a:p>
            <a:r>
              <a:rPr lang="sk-SK" dirty="0" smtClean="0"/>
              <a:t>modifikácia – </a:t>
            </a:r>
            <a:r>
              <a:rPr lang="sk-SK" dirty="0" smtClean="0">
                <a:solidFill>
                  <a:srgbClr val="FF0000"/>
                </a:solidFill>
              </a:rPr>
              <a:t>tracheálne žiabre </a:t>
            </a:r>
            <a:r>
              <a:rPr lang="sk-SK" dirty="0" smtClean="0"/>
              <a:t>– vodný hmyz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20482" name="Picture 2" descr="http://www.biopedia.sk/zivocichy/morfologia/vzdusni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04864"/>
            <a:ext cx="3203848" cy="3497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206</TotalTime>
  <Words>506</Words>
  <Application>Microsoft Office PowerPoint</Application>
  <PresentationFormat>Prezentácia na obrazovke (4:3)</PresentationFormat>
  <Paragraphs>192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Majetok</vt:lpstr>
      <vt:lpstr>Dýchanie živočíchov</vt:lpstr>
      <vt:lpstr>Snímka 2</vt:lpstr>
      <vt:lpstr>Dýchanie</vt:lpstr>
      <vt:lpstr>Vonkajšie dýchanie</vt:lpstr>
      <vt:lpstr>Difúzia</vt:lpstr>
      <vt:lpstr>Snímka 6</vt:lpstr>
      <vt:lpstr>Snímka 7</vt:lpstr>
      <vt:lpstr>Snímka 8</vt:lpstr>
      <vt:lpstr>Dýchanie pomocou vzdušníc</vt:lpstr>
      <vt:lpstr>Snímka 10</vt:lpstr>
      <vt:lpstr>Žiabrové dýchanie</vt:lpstr>
      <vt:lpstr>Snímka 12</vt:lpstr>
      <vt:lpstr>Dýchanie pľúcnymi vačkami</vt:lpstr>
      <vt:lpstr>Dýchanie pľúcami</vt:lpstr>
      <vt:lpstr>Pľúca obojživelníkov</vt:lpstr>
      <vt:lpstr>Pľúca plazov</vt:lpstr>
      <vt:lpstr>Pľúca vtákov</vt:lpstr>
      <vt:lpstr>Pľúca cicavcov</vt:lpstr>
      <vt:lpstr>Zdroje:</vt:lpstr>
      <vt:lpstr>Snímka 20</vt:lpstr>
      <vt:lpstr>Snímka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Dýchanie živočíchov</dc:title>
  <dc:creator>Lenka Kudláčová</dc:creator>
  <cp:lastModifiedBy>Lenka Kudláčová</cp:lastModifiedBy>
  <cp:revision>44</cp:revision>
  <dcterms:created xsi:type="dcterms:W3CDTF">2013-12-07T14:55:08Z</dcterms:created>
  <dcterms:modified xsi:type="dcterms:W3CDTF">2014-04-01T17:09:51Z</dcterms:modified>
</cp:coreProperties>
</file>